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96" r:id="rId2"/>
  </p:sldMasterIdLst>
  <p:notesMasterIdLst>
    <p:notesMasterId r:id="rId8"/>
  </p:notesMasterIdLst>
  <p:handoutMasterIdLst>
    <p:handoutMasterId r:id="rId9"/>
  </p:handoutMasterIdLst>
  <p:sldIdLst>
    <p:sldId id="269" r:id="rId3"/>
    <p:sldId id="266" r:id="rId4"/>
    <p:sldId id="267" r:id="rId5"/>
    <p:sldId id="268" r:id="rId6"/>
    <p:sldId id="270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61"/>
    <a:srgbClr val="01376D"/>
    <a:srgbClr val="050A4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2" autoAdjust="0"/>
    <p:restoredTop sz="82796" autoAdjust="0"/>
  </p:normalViewPr>
  <p:slideViewPr>
    <p:cSldViewPr snapToGrid="0">
      <p:cViewPr varScale="1">
        <p:scale>
          <a:sx n="68" d="100"/>
          <a:sy n="68" d="100"/>
        </p:scale>
        <p:origin x="1579" y="6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5453AD-E432-2FCA-1A80-B8D77E6212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34B5B-B2CD-08E5-A10C-9556899D63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B9CFB2-CDF9-4D5E-9841-9E420F2F3139}" type="datetimeFigureOut">
              <a:rPr lang="en-AU" smtClean="0"/>
              <a:t>1/06/2025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7808B6-C2F6-828B-65A0-98E36406C9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F044D0-E761-A124-1755-420CCEC6E5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A3A31-962D-4C08-93C1-AA732A432ED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6410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630FE1-2033-45DF-940A-B39C033298BC}" type="datetimeFigureOut">
              <a:rPr lang="en-AU" smtClean="0"/>
              <a:t>1/06/2025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9F5C8-CD77-4CFA-B6B5-FFE80685397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4380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 Charlie,</a:t>
            </a:r>
          </a:p>
          <a:p>
            <a:r>
              <a:rPr lang="en-GB" dirty="0"/>
              <a:t> </a:t>
            </a:r>
          </a:p>
          <a:p>
            <a:r>
              <a:rPr lang="en-GB" dirty="0"/>
              <a:t>*Click*</a:t>
            </a:r>
          </a:p>
          <a:p>
            <a:r>
              <a:rPr lang="en-GB" dirty="0"/>
              <a:t>Picture a moustache as a visual marker for a specific brain disease in an MRI scan; one that is too intricate to discern if such abnormality was in-fact a potential indicator of disease.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9F5C8-CD77-4CFA-B6B5-FFE806853977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81493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tested our moustache detector on an entire face database, showing a *click* 97.4% accuracy *click* with minimal errors,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9F5C8-CD77-4CFA-B6B5-FFE806853977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14164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then tested unique faces. Looking at the figure *click* it shows a flawless accuracy of 100%.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9F5C8-CD77-4CFA-B6B5-FFE806853977}" type="slidenum">
              <a:rPr lang="en-AU" smtClean="0"/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9325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awarded the contract, our group can adapt this method with machine learning to real world MRI data to accurately detect brain diseases at machine-level speeds. This unprecedented approach could redefine how we diagnose complex brain diseases, revolutionising the healthcare industry.</a:t>
            </a:r>
          </a:p>
          <a:p>
            <a:endParaRPr lang="en-GB" dirty="0"/>
          </a:p>
          <a:p>
            <a:r>
              <a:rPr lang="en-GB" dirty="0"/>
              <a:t>Faster, earlier and more accurately than ever before.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9F5C8-CD77-4CFA-B6B5-FFE80685397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181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 for your time and consideration.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9F5C8-CD77-4CFA-B6B5-FFE80685397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5857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title="techstartup-osc1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43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techstartup-osc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6571733" y="1966800"/>
            <a:ext cx="4669200" cy="29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1082633" y="719333"/>
            <a:ext cx="10158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14"/>
          <p:cNvSpPr>
            <a:spLocks noGrp="1"/>
          </p:cNvSpPr>
          <p:nvPr>
            <p:ph type="pic" idx="2"/>
          </p:nvPr>
        </p:nvSpPr>
        <p:spPr>
          <a:xfrm>
            <a:off x="1" y="1969033"/>
            <a:ext cx="5726400" cy="4888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303498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 title="techstartup-osc5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016905" y="1059567"/>
            <a:ext cx="10158000" cy="93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5333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4246732" y="3198033"/>
            <a:ext cx="6928400" cy="26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1219170" lvl="1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828754" lvl="2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2438339" lvl="3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3047924" lvl="4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3657509" lvl="5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4267093" lvl="6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4876678" lvl="7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5486263" lvl="8" indent="-40639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108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 title="techstartup-osc5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959667" y="4679867"/>
            <a:ext cx="4382400" cy="14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6849601" y="4665700"/>
            <a:ext cx="4382400" cy="13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3"/>
          </p:nvPr>
        </p:nvSpPr>
        <p:spPr>
          <a:xfrm>
            <a:off x="6849601" y="1935900"/>
            <a:ext cx="4382400" cy="13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4"/>
          </p:nvPr>
        </p:nvSpPr>
        <p:spPr>
          <a:xfrm>
            <a:off x="959667" y="3611467"/>
            <a:ext cx="4382400" cy="10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5"/>
          </p:nvPr>
        </p:nvSpPr>
        <p:spPr>
          <a:xfrm>
            <a:off x="6849601" y="3597300"/>
            <a:ext cx="4382400" cy="10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6"/>
          </p:nvPr>
        </p:nvSpPr>
        <p:spPr>
          <a:xfrm>
            <a:off x="6849605" y="867500"/>
            <a:ext cx="4382400" cy="10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72105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techstartup-osc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674228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2933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10032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1"/>
          </p:nvPr>
        </p:nvSpPr>
        <p:spPr>
          <a:xfrm>
            <a:off x="953867" y="2280228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subTitle" idx="2"/>
          </p:nvPr>
        </p:nvSpPr>
        <p:spPr>
          <a:xfrm>
            <a:off x="4502497" y="2280199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3"/>
          </p:nvPr>
        </p:nvSpPr>
        <p:spPr>
          <a:xfrm>
            <a:off x="953867" y="4665068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4"/>
          </p:nvPr>
        </p:nvSpPr>
        <p:spPr>
          <a:xfrm>
            <a:off x="4502497" y="4665063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ubTitle" idx="5"/>
          </p:nvPr>
        </p:nvSpPr>
        <p:spPr>
          <a:xfrm>
            <a:off x="8044828" y="2280199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6"/>
          </p:nvPr>
        </p:nvSpPr>
        <p:spPr>
          <a:xfrm>
            <a:off x="8044828" y="4665063"/>
            <a:ext cx="3190400" cy="14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7"/>
          </p:nvPr>
        </p:nvSpPr>
        <p:spPr>
          <a:xfrm>
            <a:off x="960152" y="1356967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8"/>
          </p:nvPr>
        </p:nvSpPr>
        <p:spPr>
          <a:xfrm>
            <a:off x="4508541" y="1356967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9"/>
          </p:nvPr>
        </p:nvSpPr>
        <p:spPr>
          <a:xfrm>
            <a:off x="8050629" y="1356967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13"/>
          </p:nvPr>
        </p:nvSpPr>
        <p:spPr>
          <a:xfrm>
            <a:off x="960152" y="3737464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4"/>
          </p:nvPr>
        </p:nvSpPr>
        <p:spPr>
          <a:xfrm>
            <a:off x="4508541" y="3737464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5"/>
          </p:nvPr>
        </p:nvSpPr>
        <p:spPr>
          <a:xfrm>
            <a:off x="8050629" y="3737464"/>
            <a:ext cx="31904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82941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951009" y="719333"/>
            <a:ext cx="3782400" cy="10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6667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1"/>
          </p:nvPr>
        </p:nvSpPr>
        <p:spPr>
          <a:xfrm>
            <a:off x="950967" y="1767433"/>
            <a:ext cx="3782400" cy="1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" name="Google Shape;107;p21"/>
          <p:cNvSpPr txBox="1"/>
          <p:nvPr/>
        </p:nvSpPr>
        <p:spPr>
          <a:xfrm>
            <a:off x="6672367" y="4866069"/>
            <a:ext cx="4568400" cy="8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333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333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Slidesgo</a:t>
            </a:r>
            <a:r>
              <a:rPr lang="en" sz="1333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333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333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333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014906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9248838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techstartup-osc1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28687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60000" y="4859067"/>
            <a:ext cx="3940400" cy="12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6123600" y="4357749"/>
            <a:ext cx="5117600" cy="16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6119100" y="1625451"/>
            <a:ext cx="5117600" cy="16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6119100" y="861851"/>
            <a:ext cx="51176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6123600" y="3594149"/>
            <a:ext cx="51176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133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13103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40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/>
          <p:nvPr/>
        </p:nvSpPr>
        <p:spPr>
          <a:xfrm>
            <a:off x="-100" y="-13700"/>
            <a:ext cx="12192000" cy="157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933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60842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>
  <p:cSld name="Title and two column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/>
          <p:nvPr/>
        </p:nvSpPr>
        <p:spPr>
          <a:xfrm>
            <a:off x="-100" y="-13700"/>
            <a:ext cx="12192000" cy="157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" name="Google Shape;121;p27"/>
          <p:cNvSpPr txBox="1">
            <a:spLocks noGrp="1"/>
          </p:cNvSpPr>
          <p:nvPr>
            <p:ph type="title"/>
          </p:nvPr>
        </p:nvSpPr>
        <p:spPr>
          <a:xfrm>
            <a:off x="971369" y="719333"/>
            <a:ext cx="44636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933" b="1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title" idx="2"/>
          </p:nvPr>
        </p:nvSpPr>
        <p:spPr>
          <a:xfrm>
            <a:off x="6636733" y="719333"/>
            <a:ext cx="46112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933" b="1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32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023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title="techstartup-osc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6571733" y="1966800"/>
            <a:ext cx="4669200" cy="29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082633" y="719317"/>
            <a:ext cx="57264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1" y="1969033"/>
            <a:ext cx="5726400" cy="4888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1674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 title="techstartup-osc.jpg"/>
          <p:cNvPicPr preferRelativeResize="0"/>
          <p:nvPr/>
        </p:nvPicPr>
        <p:blipFill rotWithShape="1">
          <a:blip r:embed="rId2">
            <a:alphaModFix/>
          </a:blip>
          <a:srcRect t="31124" r="3112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595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4182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763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1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950967" y="719333"/>
            <a:ext cx="8768000" cy="12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8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subTitle" idx="1"/>
          </p:nvPr>
        </p:nvSpPr>
        <p:spPr>
          <a:xfrm>
            <a:off x="7476767" y="5281467"/>
            <a:ext cx="3764400" cy="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08675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531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title="techstartup-osc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49152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4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5992736" y="2601433"/>
            <a:ext cx="1351200" cy="82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5992736" y="4408367"/>
            <a:ext cx="1351200" cy="82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5992736" y="3504900"/>
            <a:ext cx="1351200" cy="82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5992736" y="5311833"/>
            <a:ext cx="1351200" cy="82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667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7413033" y="2601451"/>
            <a:ext cx="38280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6"/>
          </p:nvPr>
        </p:nvSpPr>
        <p:spPr>
          <a:xfrm>
            <a:off x="7413033" y="3504917"/>
            <a:ext cx="38280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7"/>
          </p:nvPr>
        </p:nvSpPr>
        <p:spPr>
          <a:xfrm>
            <a:off x="7413033" y="4408384"/>
            <a:ext cx="38280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7413033" y="5311851"/>
            <a:ext cx="38280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667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1246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091422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17437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video" Target="../media/media1.mp4"/><Relationship Id="rId7" Type="http://schemas.openxmlformats.org/officeDocument/2006/relationships/image" Target="../media/image9.jpe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8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7" Type="http://schemas.openxmlformats.org/officeDocument/2006/relationships/image" Target="../media/image12.png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7" Type="http://schemas.openxmlformats.org/officeDocument/2006/relationships/image" Target="../media/image14.png"/><Relationship Id="rId2" Type="http://schemas.microsoft.com/office/2007/relationships/media" Target="../media/media3.mp4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82+ Thousand Moustache Man Royalty-Free Images, Stock Photos &amp; Pictures |  Shutterstock">
            <a:extLst>
              <a:ext uri="{FF2B5EF4-FFF2-40B4-BE49-F238E27FC236}">
                <a16:creationId xmlns:a16="http://schemas.microsoft.com/office/drawing/2014/main" id="{B9061905-878E-7D6B-1222-AEA52ACA3C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2" b="7410"/>
          <a:stretch/>
        </p:blipFill>
        <p:spPr bwMode="auto">
          <a:xfrm>
            <a:off x="1049394" y="2569638"/>
            <a:ext cx="4650669" cy="352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0EABFBF-22D8-CBC3-1362-E0AFC2E4D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6756" y="3466916"/>
            <a:ext cx="1083288" cy="1279600"/>
          </a:xfrm>
        </p:spPr>
        <p:txBody>
          <a:bodyPr/>
          <a:lstStyle/>
          <a:p>
            <a:pPr algn="l"/>
            <a:r>
              <a:rPr lang="en-US" sz="9600" dirty="0">
                <a:latin typeface="Tw Cen MT Bold" panose="020B0802020104020603" pitchFamily="34" charset="0"/>
              </a:rPr>
              <a:t>=</a:t>
            </a:r>
            <a:br>
              <a:rPr lang="en-US" sz="4000" dirty="0">
                <a:latin typeface="Tw Cen MT Bold" panose="020B0802020104020603" pitchFamily="34" charset="0"/>
              </a:rPr>
            </a:br>
            <a:br>
              <a:rPr lang="en-US" sz="4000" dirty="0">
                <a:latin typeface="Tw Cen MT Bold" panose="020B0802020104020603" pitchFamily="34" charset="0"/>
              </a:rPr>
            </a:br>
            <a:endParaRPr lang="en-US" sz="4000" b="0" i="1" dirty="0">
              <a:latin typeface="Tw Cen MT" panose="020B0602020104020603" pitchFamily="34" charset="0"/>
            </a:endParaRPr>
          </a:p>
        </p:txBody>
      </p:sp>
      <p:pic>
        <p:nvPicPr>
          <p:cNvPr id="1028" name="Picture 4" descr="Diffuse Midline Glioma: Diagnosis and Treatment - NCI">
            <a:extLst>
              <a:ext uri="{FF2B5EF4-FFF2-40B4-BE49-F238E27FC236}">
                <a16:creationId xmlns:a16="http://schemas.microsoft.com/office/drawing/2014/main" id="{02E432B7-C960-A058-9494-D7E6A57149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" r="900"/>
          <a:stretch/>
        </p:blipFill>
        <p:spPr bwMode="auto">
          <a:xfrm>
            <a:off x="7678942" y="2569638"/>
            <a:ext cx="3463664" cy="352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D12963-7619-B291-171F-BB24AA9F2F87}"/>
              </a:ext>
            </a:extLst>
          </p:cNvPr>
          <p:cNvSpPr txBox="1"/>
          <p:nvPr/>
        </p:nvSpPr>
        <p:spPr>
          <a:xfrm>
            <a:off x="942993" y="6096006"/>
            <a:ext cx="5746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6"/>
                </a:solidFill>
              </a:rPr>
              <a:t>(Shutterstock, 2015)</a:t>
            </a:r>
            <a:endParaRPr lang="en-US" sz="12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7962D2-D0BB-EFB8-BE8F-EFF263B5C674}"/>
              </a:ext>
            </a:extLst>
          </p:cNvPr>
          <p:cNvSpPr txBox="1"/>
          <p:nvPr/>
        </p:nvSpPr>
        <p:spPr>
          <a:xfrm>
            <a:off x="7597793" y="6096005"/>
            <a:ext cx="5746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>
                <a:solidFill>
                  <a:schemeClr val="accent6"/>
                </a:solidFill>
              </a:rPr>
              <a:t>(National Cancer Institute, 2024)</a:t>
            </a:r>
            <a:endParaRPr lang="en-US" sz="1200" dirty="0">
              <a:solidFill>
                <a:schemeClr val="accent6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7C7A80D4-24D1-7C95-0A07-C1C0EA1E60ED}"/>
              </a:ext>
            </a:extLst>
          </p:cNvPr>
          <p:cNvSpPr txBox="1">
            <a:spLocks/>
          </p:cNvSpPr>
          <p:nvPr/>
        </p:nvSpPr>
        <p:spPr>
          <a:xfrm>
            <a:off x="708477" y="345851"/>
            <a:ext cx="8300055" cy="1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lang="en-GB" sz="4000" dirty="0">
                <a:latin typeface="Tw Cen MT Bold" panose="020B0802020104020603" pitchFamily="34" charset="0"/>
              </a:rPr>
              <a:t>A Visual Analogy</a:t>
            </a:r>
            <a:r>
              <a:rPr lang="en-GB" sz="4000" dirty="0"/>
              <a:t>: </a:t>
            </a:r>
            <a:r>
              <a:rPr lang="en-GB" sz="4000" b="0" dirty="0">
                <a:latin typeface="Tw Cen MT" panose="020B0602020104020603" pitchFamily="34" charset="0"/>
              </a:rPr>
              <a:t>Moustaches as Medical Markers</a:t>
            </a:r>
            <a:endParaRPr lang="en-AU" sz="5300" b="0" dirty="0">
              <a:latin typeface="Tw Cen MT" panose="020B0602020104020603" pitchFamily="34" charset="0"/>
            </a:endParaRPr>
          </a:p>
        </p:txBody>
      </p:sp>
      <p:pic>
        <p:nvPicPr>
          <p:cNvPr id="1077" name="Video 1076">
            <a:hlinkClick r:id="" action="ppaction://media"/>
            <a:extLst>
              <a:ext uri="{FF2B5EF4-FFF2-40B4-BE49-F238E27FC236}">
                <a16:creationId xmlns:a16="http://schemas.microsoft.com/office/drawing/2014/main" id="{444A4F40-5B08-48D3-AF4C-11F6707A4F8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9107784" y="269107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6333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8"/>
    </mc:Choice>
    <mc:Fallback>
      <p:transition spd="slow" advTm="11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077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0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0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7"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B8FB24-64B0-E057-3ECA-362FA5895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478" y="345851"/>
            <a:ext cx="7114722" cy="1279600"/>
          </a:xfrm>
        </p:spPr>
        <p:txBody>
          <a:bodyPr/>
          <a:lstStyle/>
          <a:p>
            <a:r>
              <a:rPr lang="en-AU" sz="5300" dirty="0">
                <a:latin typeface="Tw Cen MT Bold" panose="020B0802020104020603" pitchFamily="34" charset="0"/>
              </a:rPr>
              <a:t>First Sample: </a:t>
            </a:r>
            <a:r>
              <a:rPr lang="en-AU" sz="5300" dirty="0">
                <a:latin typeface="Tw Cen MT" panose="020B0602020104020603" pitchFamily="34" charset="0"/>
              </a:rPr>
              <a:t>All Faces 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58939738-699D-A351-4FC5-676F0334A4AF}"/>
              </a:ext>
            </a:extLst>
          </p:cNvPr>
          <p:cNvSpPr txBox="1">
            <a:spLocks/>
          </p:cNvSpPr>
          <p:nvPr/>
        </p:nvSpPr>
        <p:spPr>
          <a:xfrm>
            <a:off x="480151" y="1980167"/>
            <a:ext cx="4676322" cy="359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1000 face photos</a:t>
            </a:r>
          </a:p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Accuracy: </a:t>
            </a:r>
            <a:r>
              <a:rPr lang="en-US" sz="24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97.4%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245776-234A-026D-9AEC-ADB280BCC5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1111" y="1794784"/>
            <a:ext cx="5047542" cy="433762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531B68B-E62C-A712-6798-B6300DBE4B14}"/>
              </a:ext>
            </a:extLst>
          </p:cNvPr>
          <p:cNvSpPr/>
          <p:nvPr/>
        </p:nvSpPr>
        <p:spPr>
          <a:xfrm>
            <a:off x="4190752" y="4039427"/>
            <a:ext cx="1925163" cy="6578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6C5359-BD07-9A37-6D68-B257B28F4F01}"/>
              </a:ext>
            </a:extLst>
          </p:cNvPr>
          <p:cNvSpPr/>
          <p:nvPr/>
        </p:nvSpPr>
        <p:spPr>
          <a:xfrm>
            <a:off x="6854502" y="5394092"/>
            <a:ext cx="611377" cy="6578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240" name="Video 239">
            <a:hlinkClick r:id="" action="ppaction://media"/>
            <a:extLst>
              <a:ext uri="{FF2B5EF4-FFF2-40B4-BE49-F238E27FC236}">
                <a16:creationId xmlns:a16="http://schemas.microsoft.com/office/drawing/2014/main" id="{C54DD4AF-725E-8046-B624-2FDDEE98387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9629795" y="542018"/>
            <a:ext cx="1853727" cy="1853727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7123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74"/>
    </mc:Choice>
    <mc:Fallback>
      <p:transition spd="slow" advTm="7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240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0"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C93483-6225-0D04-71B1-7F86DFCB0D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5809" y="1745800"/>
            <a:ext cx="5399080" cy="4310244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640686EC-814C-A32B-2D7F-9D1F6E1E8ED9}"/>
              </a:ext>
            </a:extLst>
          </p:cNvPr>
          <p:cNvSpPr txBox="1">
            <a:spLocks/>
          </p:cNvSpPr>
          <p:nvPr/>
        </p:nvSpPr>
        <p:spPr>
          <a:xfrm>
            <a:off x="544566" y="395366"/>
            <a:ext cx="9333211" cy="9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5333" b="0" i="0" u="none" strike="noStrike" cap="none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lang="en-AU" dirty="0">
                <a:latin typeface="Tw Cen MT Bold" panose="020B0802020104020603" pitchFamily="34" charset="0"/>
              </a:rPr>
              <a:t>Last Sample: </a:t>
            </a:r>
            <a:r>
              <a:rPr lang="en-AU" dirty="0">
                <a:latin typeface="Tw Cen MT" panose="020B0602020104020603" pitchFamily="34" charset="0"/>
              </a:rPr>
              <a:t>Unique Faces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6ED9AE0-4359-BD5D-AB41-A064F43A5445}"/>
              </a:ext>
            </a:extLst>
          </p:cNvPr>
          <p:cNvSpPr txBox="1">
            <a:spLocks/>
          </p:cNvSpPr>
          <p:nvPr/>
        </p:nvSpPr>
        <p:spPr>
          <a:xfrm>
            <a:off x="708478" y="2092401"/>
            <a:ext cx="3400678" cy="359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Unique faces within the same dataset</a:t>
            </a:r>
          </a:p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Only 2 faces with a moustache</a:t>
            </a:r>
          </a:p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953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Accuracy: </a:t>
            </a:r>
            <a:r>
              <a:rPr lang="en-US" sz="24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100%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764B05-3167-156C-43D3-636A12DEFBF4}"/>
              </a:ext>
            </a:extLst>
          </p:cNvPr>
          <p:cNvSpPr/>
          <p:nvPr/>
        </p:nvSpPr>
        <p:spPr>
          <a:xfrm>
            <a:off x="4684889" y="4350908"/>
            <a:ext cx="4825889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BEEB13-0DB4-22DB-B65E-5F90F1700ABE}"/>
              </a:ext>
            </a:extLst>
          </p:cNvPr>
          <p:cNvSpPr>
            <a:spLocks/>
          </p:cNvSpPr>
          <p:nvPr/>
        </p:nvSpPr>
        <p:spPr>
          <a:xfrm>
            <a:off x="4684889" y="3543754"/>
            <a:ext cx="3462757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CBDD71-9A47-6F37-0DDD-EC25447A028A}"/>
              </a:ext>
            </a:extLst>
          </p:cNvPr>
          <p:cNvSpPr>
            <a:spLocks/>
          </p:cNvSpPr>
          <p:nvPr/>
        </p:nvSpPr>
        <p:spPr>
          <a:xfrm>
            <a:off x="6048021" y="2727298"/>
            <a:ext cx="3462757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C08822-27F2-AF8F-2B59-569BD58AEED0}"/>
              </a:ext>
            </a:extLst>
          </p:cNvPr>
          <p:cNvSpPr/>
          <p:nvPr/>
        </p:nvSpPr>
        <p:spPr>
          <a:xfrm>
            <a:off x="4684889" y="1981412"/>
            <a:ext cx="4825890" cy="14161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F230F3-E5F3-7460-E8DD-1B28559BC084}"/>
              </a:ext>
            </a:extLst>
          </p:cNvPr>
          <p:cNvSpPr/>
          <p:nvPr/>
        </p:nvSpPr>
        <p:spPr>
          <a:xfrm>
            <a:off x="4684889" y="5150442"/>
            <a:ext cx="4825890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78805FD-5582-806C-758B-E089004CA151}"/>
              </a:ext>
            </a:extLst>
          </p:cNvPr>
          <p:cNvSpPr>
            <a:spLocks/>
          </p:cNvSpPr>
          <p:nvPr/>
        </p:nvSpPr>
        <p:spPr>
          <a:xfrm>
            <a:off x="4684888" y="2727298"/>
            <a:ext cx="505774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BD34F9-4449-2F62-9C10-13021A31AAD1}"/>
              </a:ext>
            </a:extLst>
          </p:cNvPr>
          <p:cNvSpPr>
            <a:spLocks/>
          </p:cNvSpPr>
          <p:nvPr/>
        </p:nvSpPr>
        <p:spPr>
          <a:xfrm>
            <a:off x="5444773" y="2726901"/>
            <a:ext cx="487679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652290A-0792-A780-86E5-02DBF62C8BEB}"/>
              </a:ext>
            </a:extLst>
          </p:cNvPr>
          <p:cNvSpPr>
            <a:spLocks/>
          </p:cNvSpPr>
          <p:nvPr/>
        </p:nvSpPr>
        <p:spPr>
          <a:xfrm>
            <a:off x="8999502" y="3537456"/>
            <a:ext cx="511276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4B5D46-2954-C26B-0E2F-BEB113888228}"/>
              </a:ext>
            </a:extLst>
          </p:cNvPr>
          <p:cNvSpPr>
            <a:spLocks/>
          </p:cNvSpPr>
          <p:nvPr/>
        </p:nvSpPr>
        <p:spPr>
          <a:xfrm>
            <a:off x="8272965" y="3546747"/>
            <a:ext cx="487679" cy="20288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205" name="Video 204">
            <a:hlinkClick r:id="" action="ppaction://media"/>
            <a:extLst>
              <a:ext uri="{FF2B5EF4-FFF2-40B4-BE49-F238E27FC236}">
                <a16:creationId xmlns:a16="http://schemas.microsoft.com/office/drawing/2014/main" id="{20A7974C-07DE-067E-A357-098DCE54F45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21542" y="198493"/>
            <a:ext cx="1853727" cy="1853727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2413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17"/>
    </mc:Choice>
    <mc:Fallback>
      <p:transition spd="slow" advTm="5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2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25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25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5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25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25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3" fill="hold" display="0">
                  <p:stCondLst>
                    <p:cond delay="indefinite"/>
                  </p:stCondLst>
                </p:cTn>
                <p:tgtEl>
                  <p:spTgt spid="205"/>
                </p:tgtEl>
              </p:cMediaNode>
            </p:video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2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8" dur="1" fill="hold"/>
                                        <p:tgtEl>
                                          <p:spTgt spid="2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5"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4">
            <a:extLst>
              <a:ext uri="{FF2B5EF4-FFF2-40B4-BE49-F238E27FC236}">
                <a16:creationId xmlns:a16="http://schemas.microsoft.com/office/drawing/2014/main" id="{F98D177C-FC7E-7AEC-7C8A-7844F745D34B}"/>
              </a:ext>
            </a:extLst>
          </p:cNvPr>
          <p:cNvSpPr txBox="1">
            <a:spLocks/>
          </p:cNvSpPr>
          <p:nvPr/>
        </p:nvSpPr>
        <p:spPr>
          <a:xfrm>
            <a:off x="1134193" y="3012449"/>
            <a:ext cx="9923614" cy="2733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2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Seamlessly integrates machine learning to </a:t>
            </a:r>
            <a:r>
              <a:rPr lang="en-US" sz="2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analyse</a:t>
            </a: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real-world MRI data</a:t>
            </a:r>
          </a:p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Delivers an unprecedented approach towards a faster, earlier and more accurate diagnosis of brain disease.</a:t>
            </a:r>
          </a:p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7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Built for clinical impact with scalability and precision in mind</a:t>
            </a:r>
          </a:p>
          <a:p>
            <a:pPr marL="495300" indent="-3429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C9F89B2C-FC74-8894-880D-B3B865CE5FEB}"/>
              </a:ext>
            </a:extLst>
          </p:cNvPr>
          <p:cNvSpPr txBox="1">
            <a:spLocks/>
          </p:cNvSpPr>
          <p:nvPr/>
        </p:nvSpPr>
        <p:spPr>
          <a:xfrm>
            <a:off x="1706739" y="1827026"/>
            <a:ext cx="8778522" cy="9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5333" b="0" i="0" u="none" strike="noStrike" cap="none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yne"/>
              <a:buNone/>
              <a:defRPr sz="8000" b="1" i="0" u="none" strike="noStrike" cap="none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r>
              <a:rPr lang="en-AU" sz="5400" b="1" i="1" dirty="0">
                <a:latin typeface="Tw Cen MT" panose="020B0602020104020603" pitchFamily="34" charset="0"/>
              </a:rPr>
              <a:t>Why</a:t>
            </a:r>
            <a:r>
              <a:rPr lang="en-AU" sz="5400" dirty="0">
                <a:latin typeface="Tw Cen MT" panose="020B0602020104020603" pitchFamily="34" charset="0"/>
              </a:rPr>
              <a:t> we </a:t>
            </a:r>
            <a:r>
              <a:rPr lang="en-AU" sz="5400" b="1" i="1" dirty="0">
                <a:latin typeface="Tw Cen MT" panose="020B0602020104020603" pitchFamily="34" charset="0"/>
              </a:rPr>
              <a:t>Deserve</a:t>
            </a:r>
            <a:r>
              <a:rPr lang="en-AU" sz="5400" dirty="0">
                <a:latin typeface="Tw Cen MT" panose="020B0602020104020603" pitchFamily="34" charset="0"/>
              </a:rPr>
              <a:t> the Contract</a:t>
            </a:r>
            <a:r>
              <a:rPr lang="en-US" sz="5400" b="1" dirty="0">
                <a:solidFill>
                  <a:schemeClr val="tx1"/>
                </a:solidFill>
                <a:latin typeface="Tw Cen MT" panose="020B0602020104020603" pitchFamily="34" charset="0"/>
              </a:rPr>
              <a:t> ↴</a:t>
            </a:r>
            <a:endParaRPr lang="en-AU" sz="5400" dirty="0">
              <a:latin typeface="Tw Cen MT" panose="020B0602020104020603" pitchFamily="34" charset="0"/>
            </a:endParaRPr>
          </a:p>
        </p:txBody>
      </p:sp>
      <p:pic>
        <p:nvPicPr>
          <p:cNvPr id="13" name="Video 12">
            <a:hlinkClick r:id="" action="ppaction://media"/>
            <a:extLst>
              <a:ext uri="{FF2B5EF4-FFF2-40B4-BE49-F238E27FC236}">
                <a16:creationId xmlns:a16="http://schemas.microsoft.com/office/drawing/2014/main" id="{0E1D018A-5372-F3F8-7D36-541CF7706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182847" y="199670"/>
            <a:ext cx="1824567" cy="1824567"/>
          </a:xfrm>
          <a:prstGeom prst="ellipse">
            <a:avLst/>
          </a:prstGeom>
          <a:ln>
            <a:noFill/>
          </a:ln>
          <a:effectLst>
            <a:outerShdw blurRad="190500" algn="tl" rotWithShape="0">
              <a:srgbClr val="000000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3826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88"/>
    </mc:Choice>
    <mc:Fallback>
      <p:transition spd="slow" advTm="21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02695E-A6A1-ADD8-4805-A8299B52DEC7}"/>
              </a:ext>
            </a:extLst>
          </p:cNvPr>
          <p:cNvSpPr txBox="1">
            <a:spLocks/>
          </p:cNvSpPr>
          <p:nvPr/>
        </p:nvSpPr>
        <p:spPr>
          <a:xfrm>
            <a:off x="1311242" y="2219400"/>
            <a:ext cx="9569516" cy="12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6667" b="0" i="0" u="none" strike="noStrike" cap="none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marR="0" lvl="1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R="0" lvl="2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R="0" lvl="3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R="0" lvl="4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R="0" lvl="5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R="0" lvl="6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R="0" lvl="7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R="0" lvl="8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yne"/>
              <a:buNone/>
              <a:defRPr sz="4800" b="1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algn="ctr"/>
            <a:r>
              <a:rPr lang="en-US" sz="13800" dirty="0">
                <a:latin typeface="Tw Cen MT Bold" panose="020B0802020104020603" pitchFamily="34" charset="0"/>
              </a:rPr>
              <a:t>THANK YOU</a:t>
            </a:r>
          </a:p>
        </p:txBody>
      </p:sp>
      <p:pic>
        <p:nvPicPr>
          <p:cNvPr id="16" name="Video 15">
            <a:hlinkClick r:id="" action="ppaction://media"/>
            <a:extLst>
              <a:ext uri="{FF2B5EF4-FFF2-40B4-BE49-F238E27FC236}">
                <a16:creationId xmlns:a16="http://schemas.microsoft.com/office/drawing/2014/main" id="{6AAC7FBB-98FB-7E6C-D009-B7B7E5981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5183716" y="525462"/>
            <a:ext cx="1824567" cy="1824567"/>
          </a:xfrm>
          <a:prstGeom prst="ellipse">
            <a:avLst/>
          </a:prstGeom>
          <a:ln>
            <a:noFill/>
          </a:ln>
          <a:effectLst>
            <a:outerShdw blurRad="190500" algn="tl" rotWithShape="0">
              <a:srgbClr val="000000">
                <a:alpha val="30000"/>
              </a:srgbClr>
            </a:outerShdw>
          </a:effectLst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7402071F-13B8-CD19-D9E7-CABE9327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6360" y="4580295"/>
            <a:ext cx="3559277" cy="1815947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000" b="1" i="1" dirty="0">
                <a:latin typeface="Segoe UI Light"/>
                <a:cs typeface="Segoe UI Light"/>
              </a:rPr>
              <a:t>On behalf of:</a:t>
            </a:r>
          </a:p>
          <a:p>
            <a:pPr algn="ctr"/>
            <a:endParaRPr lang="en-US" sz="9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US" sz="1600" dirty="0">
                <a:latin typeface="Segoe UI Light"/>
                <a:cs typeface="Segoe UI Light"/>
              </a:rPr>
              <a:t>Jean Warren Bulacan</a:t>
            </a:r>
          </a:p>
          <a:p>
            <a:pPr algn="ctr"/>
            <a:r>
              <a:rPr lang="en-US" sz="1600" dirty="0">
                <a:latin typeface="Segoe UI Light"/>
                <a:cs typeface="Segoe UI Light"/>
              </a:rPr>
              <a:t>Anish Kamalakkannan</a:t>
            </a:r>
          </a:p>
          <a:p>
            <a:pPr algn="ctr"/>
            <a:r>
              <a:rPr lang="en-US" sz="1600" dirty="0">
                <a:latin typeface="Segoe UI Light"/>
                <a:cs typeface="Segoe UI Light"/>
              </a:rPr>
              <a:t>Charlie McBride </a:t>
            </a:r>
          </a:p>
          <a:p>
            <a:pPr algn="ctr"/>
            <a:r>
              <a:rPr lang="en-US" sz="1600" dirty="0">
                <a:latin typeface="Segoe UI Light"/>
                <a:cs typeface="Segoe UI Light"/>
              </a:rPr>
              <a:t>Amber Xie </a:t>
            </a:r>
          </a:p>
          <a:p>
            <a:pPr algn="ctr"/>
            <a:endParaRPr lang="en-US" sz="1600" dirty="0">
              <a:latin typeface="Segoe UI Light"/>
              <a:cs typeface="Segoe UI Light"/>
            </a:endParaRPr>
          </a:p>
          <a:p>
            <a:pPr algn="ctr"/>
            <a:r>
              <a:rPr lang="en-US" sz="1600" dirty="0">
                <a:latin typeface="Segoe UI Light"/>
                <a:cs typeface="Segoe UI Light"/>
              </a:rPr>
              <a:t>QUT</a:t>
            </a:r>
          </a:p>
          <a:p>
            <a:pPr algn="ctr"/>
            <a:endParaRPr lang="en-US" sz="1600" dirty="0">
              <a:latin typeface="Segoe UI Light"/>
              <a:cs typeface="Segoe UI Light"/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581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0"/>
    </mc:Choice>
    <mc:Fallback>
      <p:transition spd="slow" advTm="3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"/>
</p:tagLst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FFFFFF"/>
      </a:dk1>
      <a:lt1>
        <a:srgbClr val="091060"/>
      </a:lt1>
      <a:dk2>
        <a:srgbClr val="7247B8"/>
      </a:dk2>
      <a:lt2>
        <a:srgbClr val="0DEEE7"/>
      </a:lt2>
      <a:accent1>
        <a:srgbClr val="01507C"/>
      </a:accent1>
      <a:accent2>
        <a:srgbClr val="15D2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Startup by Slidesgo</Template>
  <TotalTime>764</TotalTime>
  <Words>272</Words>
  <Application>Microsoft Office PowerPoint</Application>
  <PresentationFormat>Widescreen</PresentationFormat>
  <Paragraphs>58</Paragraphs>
  <Slides>5</Slides>
  <Notes>5</Notes>
  <HiddenSlides>0</HiddenSlides>
  <MMClips>5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20" baseType="lpstr">
      <vt:lpstr>Albert Sans</vt:lpstr>
      <vt:lpstr>Aptos</vt:lpstr>
      <vt:lpstr>Arial</vt:lpstr>
      <vt:lpstr>Inter</vt:lpstr>
      <vt:lpstr>Nunito Light</vt:lpstr>
      <vt:lpstr>Open Sans</vt:lpstr>
      <vt:lpstr>Raleway</vt:lpstr>
      <vt:lpstr>Segoe UI Light</vt:lpstr>
      <vt:lpstr>Syne</vt:lpstr>
      <vt:lpstr>Syne Medium</vt:lpstr>
      <vt:lpstr>Syne SemiBold</vt:lpstr>
      <vt:lpstr>Tw Cen MT</vt:lpstr>
      <vt:lpstr>Tw Cen MT Bold</vt:lpstr>
      <vt:lpstr>Tech Startup by Slidesgo</vt:lpstr>
      <vt:lpstr>Slidesgo Final Pages</vt:lpstr>
      <vt:lpstr>=  </vt:lpstr>
      <vt:lpstr>First Sample: All Faces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Bulacan</dc:creator>
  <cp:lastModifiedBy>Jean Warren Bulacan</cp:lastModifiedBy>
  <cp:revision>37</cp:revision>
  <dcterms:created xsi:type="dcterms:W3CDTF">2025-05-22T09:09:36Z</dcterms:created>
  <dcterms:modified xsi:type="dcterms:W3CDTF">2025-06-01T09:16:53Z</dcterms:modified>
</cp:coreProperties>
</file>

<file path=docProps/thumbnail.jpeg>
</file>